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6" r:id="rId3"/>
    <p:sldId id="26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B624-E956-4F05-81C3-4E0FA2666AC5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352D5-E637-47EC-8CF4-7E5BC0621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59" y="1057529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5C12AF-5B1C-41AE-B445-07B106A85AAC}" type="datetime1">
              <a:rPr lang="en-US" smtClean="0"/>
              <a:pPr/>
              <a:t>10/9/2018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6355" y="6462598"/>
            <a:ext cx="2743200" cy="365125"/>
          </a:xfrm>
        </p:spPr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30819B25-D70D-48EB-AB86-5A5300FCA7F3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6355" y="6462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43" y="132202"/>
            <a:ext cx="2135312" cy="53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" y="176543"/>
            <a:ext cx="2115495" cy="451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099" y="306903"/>
            <a:ext cx="6609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654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1005</a:t>
            </a:r>
            <a:r>
              <a:rPr lang="fr-FR" dirty="0" smtClean="0">
                <a:solidFill>
                  <a:schemeClr val="bg1"/>
                </a:solidFill>
              </a:rPr>
              <a:t>°C </a:t>
            </a:r>
            <a:r>
              <a:rPr lang="en-US" dirty="0" smtClean="0">
                <a:solidFill>
                  <a:schemeClr val="bg1"/>
                </a:solidFill>
              </a:rPr>
              <a:t>_ 5h _ Air Cooling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" y="1393777"/>
            <a:ext cx="585216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95" y="1393777"/>
            <a:ext cx="5852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294" r="7350" b="7608"/>
          <a:stretch/>
        </p:blipFill>
        <p:spPr>
          <a:xfrm>
            <a:off x="4580476" y="3700798"/>
            <a:ext cx="3633130" cy="28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3" r="7351" b="7138"/>
          <a:stretch/>
        </p:blipFill>
        <p:spPr>
          <a:xfrm>
            <a:off x="4594600" y="798677"/>
            <a:ext cx="3619006" cy="28346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Edge finding and growth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3067" y="798677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clear; close 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=(</a:t>
            </a:r>
            <a:r>
              <a:rPr lang="en-US" dirty="0" smtClean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'1005C5hAC_800x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sprintf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'%s.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tif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[h, w] = size(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find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(Sobel method)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s =</a:t>
            </a:r>
            <a:r>
              <a:rPr lang="en-US" dirty="0" err="1"/>
              <a:t>imsharpen</a:t>
            </a:r>
            <a:r>
              <a:rPr lang="en-US" dirty="0"/>
              <a:t>(</a:t>
            </a:r>
            <a:r>
              <a:rPr lang="en-US" dirty="0" err="1"/>
              <a:t>imgaussfilt</a:t>
            </a:r>
            <a:r>
              <a:rPr lang="en-US" dirty="0"/>
              <a:t>(i,3),'amount',100);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e= edge(s);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grow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imdilate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,3));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200 pixel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(d,200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Fill lamellae (close edges)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imclose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(closed)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027921" y="2947596"/>
            <a:ext cx="2106038" cy="2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0940" y="2635603"/>
            <a:ext cx="5316887" cy="89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03035" y="4410635"/>
            <a:ext cx="1602369" cy="160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201067" y="5118118"/>
            <a:ext cx="5196760" cy="120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293" r="7350" b="7138"/>
          <a:stretch/>
        </p:blipFill>
        <p:spPr>
          <a:xfrm>
            <a:off x="8397827" y="798677"/>
            <a:ext cx="3623971" cy="2834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294" r="7350" b="7451"/>
          <a:stretch/>
        </p:blipFill>
        <p:spPr>
          <a:xfrm>
            <a:off x="8402810" y="3700798"/>
            <a:ext cx="3626745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1043" y="846335"/>
            <a:ext cx="3631210" cy="2834640"/>
            <a:chOff x="2678233" y="825971"/>
            <a:chExt cx="3631210" cy="2834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" t="16785" r="7331" b="21255"/>
            <a:stretch/>
          </p:blipFill>
          <p:spPr>
            <a:xfrm>
              <a:off x="2678233" y="825971"/>
              <a:ext cx="3631210" cy="283464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4482372" y="2114883"/>
              <a:ext cx="914400" cy="6400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8811" y="3772415"/>
            <a:ext cx="3535674" cy="2651760"/>
            <a:chOff x="3786496" y="3680610"/>
            <a:chExt cx="3535674" cy="26517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79" t="45510" r="28115" b="38970"/>
            <a:stretch/>
          </p:blipFill>
          <p:spPr>
            <a:xfrm>
              <a:off x="3786496" y="3680610"/>
              <a:ext cx="3535674" cy="2651760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5861629" y="4029166"/>
              <a:ext cx="274320" cy="2743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Closing of the edge or grain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26674" y="2143283"/>
            <a:ext cx="3251096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closing of the edges</a:t>
            </a:r>
          </a:p>
          <a:p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 (closed)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  Erosion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imerode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</a:t>
            </a:r>
            <a:r>
              <a:rPr lang="en-US" dirty="0" smtClean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,3));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200 pixel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(G,200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219822" y="4744122"/>
            <a:ext cx="1052809" cy="15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798264" y="2455287"/>
            <a:ext cx="2014708" cy="1802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2" t="3307" r="19000" b="7119"/>
          <a:stretch/>
        </p:blipFill>
        <p:spPr>
          <a:xfrm>
            <a:off x="8371643" y="2172513"/>
            <a:ext cx="3615193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87" y="3879000"/>
            <a:ext cx="3291840" cy="24688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Sharpening of </a:t>
            </a:r>
            <a:r>
              <a:rPr lang="el-GR" dirty="0" smtClean="0">
                <a:solidFill>
                  <a:schemeClr val="bg1"/>
                </a:solidFill>
              </a:rPr>
              <a:t>β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n-US" dirty="0" smtClean="0">
                <a:solidFill>
                  <a:schemeClr val="bg1"/>
                </a:solidFill>
              </a:rPr>
              <a:t>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3069" y="215318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[H]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83947" y="3882138"/>
            <a:ext cx="1315623" cy="657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9240" y="3882136"/>
            <a:ext cx="4377365" cy="178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1922" y="37768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%% Gaussian </a:t>
            </a:r>
            <a:r>
              <a:rPr lang="en-US" dirty="0" smtClean="0">
                <a:solidFill>
                  <a:srgbClr val="00B050"/>
                </a:solidFill>
              </a:rPr>
              <a:t>smoothing of initial image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imgaussfilt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(i,1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0 value for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 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a(~H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)=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Sharpening of the </a:t>
            </a:r>
            <a:r>
              <a:rPr lang="en-US" dirty="0">
                <a:solidFill>
                  <a:srgbClr val="00B050"/>
                </a:solidFill>
              </a:rPr>
              <a:t>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amount=8;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imsharpen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'amount'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,amount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88" y="3879000"/>
            <a:ext cx="3291840" cy="2468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2" y="4138345"/>
            <a:ext cx="2438400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2" t="3307" r="19000" b="7119"/>
          <a:stretch/>
        </p:blipFill>
        <p:spPr>
          <a:xfrm>
            <a:off x="746351" y="929642"/>
            <a:ext cx="3615193" cy="2834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3" r="7115" b="7138"/>
          <a:stretch/>
        </p:blipFill>
        <p:spPr>
          <a:xfrm>
            <a:off x="4636540" y="929642"/>
            <a:ext cx="3628935" cy="28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467" b="7608"/>
          <a:stretch/>
        </p:blipFill>
        <p:spPr>
          <a:xfrm>
            <a:off x="8442340" y="942186"/>
            <a:ext cx="363313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Thresold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4" y="57272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%% Masking of alpha phase (</a:t>
            </a:r>
            <a:r>
              <a:rPr lang="en-US" dirty="0" err="1">
                <a:solidFill>
                  <a:srgbClr val="00B050"/>
                </a:solidFill>
              </a:rPr>
              <a:t>NaN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 err="1"/>
              <a:t>Sa_NaN</a:t>
            </a:r>
            <a:r>
              <a:rPr lang="en-US" dirty="0"/>
              <a:t>=double(Sa);</a:t>
            </a:r>
          </a:p>
          <a:p>
            <a:r>
              <a:rPr lang="en-US" dirty="0" err="1" smtClean="0"/>
              <a:t>Sa_NaN</a:t>
            </a:r>
            <a:r>
              <a:rPr lang="en-US" dirty="0" smtClean="0"/>
              <a:t>(~H)=</a:t>
            </a:r>
            <a:r>
              <a:rPr lang="en-US" dirty="0" err="1"/>
              <a:t>NaN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threshold on remaining 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r>
              <a:rPr lang="en-US" dirty="0" err="1"/>
              <a:t>Sa_nonans</a:t>
            </a:r>
            <a:r>
              <a:rPr lang="en-US" dirty="0"/>
              <a:t>=</a:t>
            </a:r>
            <a:r>
              <a:rPr lang="en-US" dirty="0" err="1"/>
              <a:t>Sa_NaN</a:t>
            </a:r>
            <a:r>
              <a:rPr lang="en-US" dirty="0"/>
              <a:t>(~</a:t>
            </a:r>
            <a:r>
              <a:rPr lang="en-US" dirty="0" err="1"/>
              <a:t>isnan</a:t>
            </a:r>
            <a:r>
              <a:rPr lang="en-US" dirty="0"/>
              <a:t>(</a:t>
            </a:r>
            <a:r>
              <a:rPr lang="en-US" dirty="0" err="1"/>
              <a:t>Sa_NaN</a:t>
            </a:r>
            <a:r>
              <a:rPr lang="en-US" dirty="0"/>
              <a:t>(:)));</a:t>
            </a:r>
          </a:p>
          <a:p>
            <a:r>
              <a:rPr lang="en-US" dirty="0" smtClean="0"/>
              <a:t>counts </a:t>
            </a:r>
            <a:r>
              <a:rPr lang="en-US" dirty="0"/>
              <a:t>= </a:t>
            </a:r>
            <a:r>
              <a:rPr lang="en-US" dirty="0" err="1"/>
              <a:t>grscrep</a:t>
            </a:r>
            <a:r>
              <a:rPr lang="en-US" dirty="0"/>
              <a:t>(</a:t>
            </a:r>
            <a:r>
              <a:rPr lang="en-US" dirty="0" err="1"/>
              <a:t>Sa_nonans,size</a:t>
            </a:r>
            <a:r>
              <a:rPr lang="en-US" dirty="0"/>
              <a:t>(</a:t>
            </a:r>
            <a:r>
              <a:rPr lang="en-US" dirty="0" err="1"/>
              <a:t>Sa_nonans</a:t>
            </a:r>
            <a:r>
              <a:rPr lang="en-US" dirty="0"/>
              <a:t>),1);</a:t>
            </a:r>
          </a:p>
          <a:p>
            <a:r>
              <a:rPr lang="en-US" dirty="0"/>
              <a:t>t = </a:t>
            </a:r>
            <a:r>
              <a:rPr lang="en-US" dirty="0" err="1"/>
              <a:t>otsuthresh</a:t>
            </a:r>
            <a:r>
              <a:rPr lang="en-US" dirty="0"/>
              <a:t>(counts(2,:))*255;</a:t>
            </a:r>
          </a:p>
          <a:p>
            <a:endParaRPr lang="en-US" dirty="0"/>
          </a:p>
          <a:p>
            <a:r>
              <a:rPr lang="en-US" dirty="0"/>
              <a:t>Salpha1 = </a:t>
            </a:r>
            <a:r>
              <a:rPr lang="en-US" dirty="0" smtClean="0"/>
              <a:t>H==</a:t>
            </a:r>
            <a:r>
              <a:rPr lang="en-US" dirty="0"/>
              <a:t>0;</a:t>
            </a:r>
          </a:p>
          <a:p>
            <a:r>
              <a:rPr lang="en-US" dirty="0"/>
              <a:t>Salpha2 = </a:t>
            </a:r>
            <a:r>
              <a:rPr lang="en-US" dirty="0" err="1"/>
              <a:t>Sa_NaN</a:t>
            </a:r>
            <a:r>
              <a:rPr lang="en-US" dirty="0"/>
              <a:t>&lt;=t;</a:t>
            </a:r>
          </a:p>
          <a:p>
            <a:r>
              <a:rPr lang="en-US" dirty="0" err="1"/>
              <a:t>Sbeta</a:t>
            </a:r>
            <a:r>
              <a:rPr lang="en-US" dirty="0"/>
              <a:t> = </a:t>
            </a:r>
            <a:r>
              <a:rPr lang="en-US" dirty="0" err="1"/>
              <a:t>Sa_NaN</a:t>
            </a:r>
            <a:r>
              <a:rPr lang="en-US" dirty="0"/>
              <a:t>&gt;t;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Remove small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and </a:t>
            </a:r>
            <a:r>
              <a:rPr lang="el-GR" dirty="0" smtClean="0">
                <a:solidFill>
                  <a:srgbClr val="00B050"/>
                </a:solidFill>
              </a:rPr>
              <a:t>β</a:t>
            </a:r>
            <a:r>
              <a:rPr lang="en-US" dirty="0" smtClean="0">
                <a:solidFill>
                  <a:srgbClr val="00B050"/>
                </a:solidFill>
              </a:rPr>
              <a:t> dot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/>
              <a:t>SbetaN</a:t>
            </a:r>
            <a:r>
              <a:rPr lang="en-US" dirty="0"/>
              <a:t> 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smtClean="0"/>
              <a:t>Sbeta,10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err="1" smtClean="0"/>
              <a:t>SbetaN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bwareaopen</a:t>
            </a:r>
            <a:r>
              <a:rPr lang="en-US" dirty="0" smtClean="0"/>
              <a:t>(SbetaN,10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delete alpha 2 that are now beta</a:t>
            </a:r>
          </a:p>
          <a:p>
            <a:r>
              <a:rPr lang="en-US" dirty="0"/>
              <a:t>Salpha2N = ~(Salpha1 + </a:t>
            </a:r>
            <a:r>
              <a:rPr lang="en-US" dirty="0" err="1"/>
              <a:t>SbetaN</a:t>
            </a:r>
            <a:r>
              <a:rPr lang="en-US" dirty="0"/>
              <a:t> 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2155" y="4534071"/>
            <a:ext cx="7196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Save three phases as a tiff file</a:t>
            </a:r>
          </a:p>
          <a:p>
            <a:r>
              <a:rPr lang="en-US" dirty="0" err="1" smtClean="0"/>
              <a:t>SFinalSegN</a:t>
            </a:r>
            <a:r>
              <a:rPr lang="en-US" dirty="0" smtClean="0"/>
              <a:t> </a:t>
            </a:r>
            <a:r>
              <a:rPr lang="en-US" dirty="0"/>
              <a:t>=zeros(h,w,3);</a:t>
            </a:r>
          </a:p>
          <a:p>
            <a:r>
              <a:rPr lang="en-US" dirty="0" err="1"/>
              <a:t>SFinalSegN</a:t>
            </a:r>
            <a:r>
              <a:rPr lang="en-US" dirty="0"/>
              <a:t>(:,:,1)=Salpha2N;</a:t>
            </a:r>
          </a:p>
          <a:p>
            <a:r>
              <a:rPr lang="en-US" dirty="0" err="1"/>
              <a:t>SFinalSegN</a:t>
            </a:r>
            <a:r>
              <a:rPr lang="en-US" dirty="0"/>
              <a:t>(:,:,2)=</a:t>
            </a:r>
            <a:r>
              <a:rPr lang="en-US" dirty="0" smtClean="0"/>
              <a:t>Salpha1;</a:t>
            </a:r>
            <a:endParaRPr lang="en-US" dirty="0"/>
          </a:p>
          <a:p>
            <a:r>
              <a:rPr lang="en-US" dirty="0" err="1"/>
              <a:t>SFinalSegN</a:t>
            </a:r>
            <a:r>
              <a:rPr lang="en-US" dirty="0"/>
              <a:t>(:,:,3)=</a:t>
            </a:r>
            <a:r>
              <a:rPr lang="en-US" dirty="0" err="1"/>
              <a:t>SbetaN</a:t>
            </a:r>
            <a:r>
              <a:rPr lang="en-US" dirty="0" smtClean="0"/>
              <a:t>;</a:t>
            </a:r>
          </a:p>
          <a:p>
            <a:r>
              <a:rPr lang="en-US" dirty="0" err="1"/>
              <a:t>imwrite</a:t>
            </a:r>
            <a:r>
              <a:rPr lang="en-US" dirty="0"/>
              <a:t>(</a:t>
            </a:r>
            <a:r>
              <a:rPr lang="en-US" dirty="0" err="1"/>
              <a:t>SFinalSegN,sprintf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'%</a:t>
            </a:r>
            <a:r>
              <a:rPr lang="en-US" dirty="0" err="1">
                <a:solidFill>
                  <a:srgbClr val="7030A0"/>
                </a:solidFill>
              </a:rPr>
              <a:t>s_Segmented</a:t>
            </a:r>
            <a:r>
              <a:rPr lang="en-US" dirty="0">
                <a:solidFill>
                  <a:srgbClr val="7030A0"/>
                </a:solidFill>
              </a:rPr>
              <a:t>(shap8)_</a:t>
            </a:r>
            <a:r>
              <a:rPr lang="en-US" dirty="0" smtClean="0">
                <a:solidFill>
                  <a:srgbClr val="7030A0"/>
                </a:solidFill>
              </a:rPr>
              <a:t>NoNaNs.</a:t>
            </a:r>
            <a:r>
              <a:rPr lang="en-US" dirty="0" err="1" smtClean="0">
                <a:solidFill>
                  <a:srgbClr val="7030A0"/>
                </a:solidFill>
              </a:rPr>
              <a:t>tif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smtClean="0"/>
              <a:t>,</a:t>
            </a:r>
            <a:r>
              <a:rPr lang="en-US" dirty="0" err="1" smtClean="0"/>
              <a:t>fname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18288" y="3084455"/>
            <a:ext cx="2623867" cy="735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40594" y="3134000"/>
            <a:ext cx="4747190" cy="1566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t="6760" r="14511" b="14738"/>
          <a:stretch/>
        </p:blipFill>
        <p:spPr>
          <a:xfrm>
            <a:off x="8934750" y="807090"/>
            <a:ext cx="2765321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7" t="6760" r="14701" b="14738"/>
          <a:stretch/>
        </p:blipFill>
        <p:spPr>
          <a:xfrm>
            <a:off x="5358189" y="798455"/>
            <a:ext cx="2757948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9" t="59162" r="49824" b="18485"/>
          <a:stretch/>
        </p:blipFill>
        <p:spPr>
          <a:xfrm>
            <a:off x="8909717" y="3228152"/>
            <a:ext cx="281538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Title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27736"/>
              </p:ext>
            </p:extLst>
          </p:nvPr>
        </p:nvGraphicFramePr>
        <p:xfrm>
          <a:off x="106680" y="1201681"/>
          <a:ext cx="215202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1194272405"/>
                    </a:ext>
                  </a:extLst>
                </a:gridCol>
                <a:gridCol w="1075766">
                  <a:extLst>
                    <a:ext uri="{9D8B030D-6E8A-4147-A177-3AD203B41FA5}">
                      <a16:colId xmlns:a16="http://schemas.microsoft.com/office/drawing/2014/main" val="15538598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</a:t>
                      </a:r>
                      <a:r>
                        <a:rPr lang="en-US" baseline="0" dirty="0" smtClean="0"/>
                        <a:t> fraction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47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57.99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5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2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28.55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61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18" y="824113"/>
            <a:ext cx="70225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369</Words>
  <Application>Microsoft Office PowerPoint</Application>
  <PresentationFormat>Widescreen</PresentationFormat>
  <Paragraphs>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LECLERC, NICOLAS P</dc:creator>
  <cp:lastModifiedBy>NICOLAS LECLERC</cp:lastModifiedBy>
  <cp:revision>52</cp:revision>
  <dcterms:created xsi:type="dcterms:W3CDTF">2018-09-15T18:50:19Z</dcterms:created>
  <dcterms:modified xsi:type="dcterms:W3CDTF">2018-10-09T07:50:31Z</dcterms:modified>
</cp:coreProperties>
</file>